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1" r:id="rId2"/>
    <p:sldId id="317" r:id="rId3"/>
    <p:sldId id="326" r:id="rId4"/>
    <p:sldId id="318" r:id="rId5"/>
    <p:sldId id="324" r:id="rId6"/>
    <p:sldId id="325" r:id="rId7"/>
    <p:sldId id="263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6600FF"/>
    <a:srgbClr val="0066FF"/>
    <a:srgbClr val="00FFFF"/>
    <a:srgbClr val="FF0000"/>
    <a:srgbClr val="00CC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37" autoAdjust="0"/>
    <p:restoredTop sz="97893" autoAdjust="0"/>
  </p:normalViewPr>
  <p:slideViewPr>
    <p:cSldViewPr>
      <p:cViewPr varScale="1">
        <p:scale>
          <a:sx n="73" d="100"/>
          <a:sy n="73" d="100"/>
        </p:scale>
        <p:origin x="51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1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AC533E-B0C7-458E-B7D5-895460523858}" type="datetimeFigureOut">
              <a:rPr lang="ru-RU" smtClean="0"/>
              <a:pPr/>
              <a:t>16.11.2022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3BC6DE-DF40-4D2B-8212-F7D8B1C804B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BC6DE-DF40-4D2B-8212-F7D8B1C804B8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6419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5FE30-3C56-444E-B974-9711C23B1B25}" type="datetimeFigureOut">
              <a:rPr lang="ru-RU"/>
              <a:pPr>
                <a:defRPr/>
              </a:pPr>
              <a:t>16.11.2022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88364-DA0A-4776-8E28-CF6812C609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spli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4B7DF-08A8-4D2E-95CD-652DBB133030}" type="datetimeFigureOut">
              <a:rPr lang="ru-RU"/>
              <a:pPr>
                <a:defRPr/>
              </a:pPr>
              <a:t>16.11.2022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059AAD-3CD6-4A9E-BC82-805330C393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spli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66AE8-C1A9-403A-BD45-29E69F18B3FF}" type="datetimeFigureOut">
              <a:rPr lang="ru-RU"/>
              <a:pPr>
                <a:defRPr/>
              </a:pPr>
              <a:t>16.11.2022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27C7A-8E05-44AD-A51C-1D13F38F75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spli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555B7-C9BF-46E5-A5B3-7B6089F490F2}" type="datetimeFigureOut">
              <a:rPr lang="ru-RU"/>
              <a:pPr>
                <a:defRPr/>
              </a:pPr>
              <a:t>16.11.2022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3F140-9FAA-4752-834D-3001132F86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spli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D877F-DF5D-4BAC-A1FD-1A12BC2D0237}" type="datetimeFigureOut">
              <a:rPr lang="ru-RU"/>
              <a:pPr>
                <a:defRPr/>
              </a:pPr>
              <a:t>16.11.2022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7F3237-82B6-4D32-A5FF-91849EAC15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spli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C8E81-C5E8-47D7-9B21-FF38E56C52A9}" type="datetimeFigureOut">
              <a:rPr lang="ru-RU"/>
              <a:pPr>
                <a:defRPr/>
              </a:pPr>
              <a:t>16.11.2022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FB073-6790-4B7B-B7B1-2D0B291735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spli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97B1E-EF0F-4F02-B90D-A7AEAC2215C6}" type="datetimeFigureOut">
              <a:rPr lang="ru-RU"/>
              <a:pPr>
                <a:defRPr/>
              </a:pPr>
              <a:t>16.11.2022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A45ED-93C4-4E64-854D-2120C46564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spli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697EF-7339-4487-8E44-3D49676CE52C}" type="datetimeFigureOut">
              <a:rPr lang="ru-RU"/>
              <a:pPr>
                <a:defRPr/>
              </a:pPr>
              <a:t>16.11.2022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9981A-4E96-4B01-8B3C-BF684A4CF7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spli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1F87D-56AE-47B6-A25F-B3F1F93D32DD}" type="datetimeFigureOut">
              <a:rPr lang="ru-RU"/>
              <a:pPr>
                <a:defRPr/>
              </a:pPr>
              <a:t>16.11.2022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79422-467A-4260-A858-65CA333738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spli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7F19B-0B66-4B03-8FFC-83A2F37E3C4A}" type="datetimeFigureOut">
              <a:rPr lang="ru-RU"/>
              <a:pPr>
                <a:defRPr/>
              </a:pPr>
              <a:t>16.11.2022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C4BAD-B8F3-4369-9D76-7EF941BACC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spli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B4A59-AF8D-41BC-846F-39FB5CD96A9F}" type="datetimeFigureOut">
              <a:rPr lang="ru-RU"/>
              <a:pPr>
                <a:defRPr/>
              </a:pPr>
              <a:t>16.11.2022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BE139-081D-4C6B-8E88-BBF6720B41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spli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14C862F-1D1B-4836-AFF7-9E7AF26DAB5E}" type="datetimeFigureOut">
              <a:rPr lang="ru-RU"/>
              <a:pPr>
                <a:defRPr/>
              </a:pPr>
              <a:t>16.11.2022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52E0B8F-B3F7-4294-BAA0-493B2C4594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 spd="slow">
    <p:split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862696">
            <a:off x="1482566" y="3798041"/>
            <a:ext cx="2222640" cy="172307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8313" y="332657"/>
            <a:ext cx="8424862" cy="3312368"/>
          </a:xfrm>
        </p:spPr>
        <p:txBody>
          <a:bodyPr>
            <a:normAutofit/>
          </a:bodyPr>
          <a:lstStyle/>
          <a:p>
            <a:r>
              <a:rPr lang="ru-RU" sz="1400" b="1" i="1" dirty="0" smtClean="0">
                <a:latin typeface="Georgia" pitchFamily="18" charset="0"/>
              </a:rPr>
              <a:t>Дошкольная образовательная автономная некоммерческая организация</a:t>
            </a:r>
            <a:br>
              <a:rPr lang="ru-RU" sz="1400" b="1" i="1" dirty="0" smtClean="0">
                <a:latin typeface="Georgia" pitchFamily="18" charset="0"/>
              </a:rPr>
            </a:br>
            <a:r>
              <a:rPr lang="ru-RU" sz="1400" b="1" i="1" dirty="0" smtClean="0">
                <a:latin typeface="Georgia" pitchFamily="18" charset="0"/>
              </a:rPr>
              <a:t> «Православный детский сад «Введенский»</a:t>
            </a:r>
            <a:br>
              <a:rPr lang="ru-RU" sz="1400" b="1" i="1" dirty="0" smtClean="0">
                <a:latin typeface="Georgia" pitchFamily="18" charset="0"/>
              </a:rPr>
            </a:br>
            <a:r>
              <a:rPr lang="ru-RU" sz="4000" b="1" i="1" dirty="0" smtClean="0">
                <a:solidFill>
                  <a:srgbClr val="FF0000"/>
                </a:solidFill>
                <a:latin typeface="Georgia" pitchFamily="18" charset="0"/>
              </a:rPr>
              <a:t/>
            </a:r>
            <a:br>
              <a:rPr lang="ru-RU" sz="4000" b="1" i="1" dirty="0" smtClean="0">
                <a:solidFill>
                  <a:srgbClr val="FF0000"/>
                </a:solidFill>
                <a:latin typeface="Georgia" pitchFamily="18" charset="0"/>
              </a:rPr>
            </a:br>
            <a:r>
              <a:rPr 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Отчёт  о  проделанной  работе </a:t>
            </a:r>
            <a:br>
              <a:rPr 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</a:br>
            <a:r>
              <a:rPr 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в рамках проекта</a:t>
            </a:r>
            <a:r>
              <a:rPr lang="ru-RU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/>
            </a:r>
            <a:br>
              <a:rPr lang="ru-RU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</a:br>
            <a:r>
              <a:rPr 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«Культурное наследие русского народа»</a:t>
            </a:r>
            <a:endParaRPr lang="ru-RU" sz="40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51275" y="4221089"/>
            <a:ext cx="3817069" cy="2448000"/>
          </a:xfrm>
        </p:spPr>
        <p:txBody>
          <a:bodyPr/>
          <a:lstStyle/>
          <a:p>
            <a:pPr algn="r"/>
            <a:r>
              <a:rPr lang="ru-RU" sz="1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Подготовили</a:t>
            </a:r>
          </a:p>
          <a:p>
            <a:pPr algn="r"/>
            <a:r>
              <a:rPr lang="ru-RU" sz="1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Воспитатели:</a:t>
            </a:r>
          </a:p>
          <a:p>
            <a:pPr algn="r"/>
            <a:r>
              <a:rPr lang="ru-RU" sz="1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Бурцева В.И.. </a:t>
            </a:r>
            <a:endParaRPr lang="ru-RU" sz="1800" i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  <a:p>
            <a:pPr algn="r"/>
            <a:r>
              <a:rPr lang="ru-RU" sz="18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Кудаева</a:t>
            </a:r>
            <a:r>
              <a:rPr lang="ru-RU" sz="1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В.И.</a:t>
            </a:r>
            <a:endParaRPr lang="ru-RU" sz="18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3070124"/>
          </a:xfrm>
        </p:spPr>
        <p:txBody>
          <a:bodyPr/>
          <a:lstStyle/>
          <a:p>
            <a:r>
              <a:rPr 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Мастер-класс «Народная тряпичная кукла – эффективное средство духовно-нравственного воспитания и обучения дошкольников»</a:t>
            </a:r>
            <a:br>
              <a:rPr 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</a:br>
            <a:endParaRPr lang="ru-RU" sz="2800" dirty="0">
              <a:solidFill>
                <a:srgbClr val="FF0000"/>
              </a:solidFill>
            </a:endParaRPr>
          </a:p>
        </p:txBody>
      </p:sp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2420888"/>
            <a:ext cx="5688632" cy="388843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 spd="slow">
    <p:spli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9148648"/>
              </p:ext>
            </p:extLst>
          </p:nvPr>
        </p:nvGraphicFramePr>
        <p:xfrm>
          <a:off x="534379" y="620688"/>
          <a:ext cx="8075241" cy="51590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91747">
                  <a:extLst>
                    <a:ext uri="{9D8B030D-6E8A-4147-A177-3AD203B41FA5}">
                      <a16:colId xmlns:a16="http://schemas.microsoft.com/office/drawing/2014/main" val="509453760"/>
                    </a:ext>
                  </a:extLst>
                </a:gridCol>
                <a:gridCol w="2691747">
                  <a:extLst>
                    <a:ext uri="{9D8B030D-6E8A-4147-A177-3AD203B41FA5}">
                      <a16:colId xmlns:a16="http://schemas.microsoft.com/office/drawing/2014/main" val="2183150953"/>
                    </a:ext>
                  </a:extLst>
                </a:gridCol>
                <a:gridCol w="2691747">
                  <a:extLst>
                    <a:ext uri="{9D8B030D-6E8A-4147-A177-3AD203B41FA5}">
                      <a16:colId xmlns:a16="http://schemas.microsoft.com/office/drawing/2014/main" val="2471464529"/>
                    </a:ext>
                  </a:extLst>
                </a:gridCol>
              </a:tblGrid>
              <a:tr h="4650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FFFF00"/>
                          </a:solidFill>
                          <a:effectLst/>
                        </a:rPr>
                        <a:t>Мероприятие</a:t>
                      </a:r>
                      <a:endParaRPr lang="ru-RU" sz="28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FFFF00"/>
                          </a:solidFill>
                          <a:effectLst/>
                        </a:rPr>
                        <a:t>Дата</a:t>
                      </a:r>
                      <a:endParaRPr lang="ru-RU" sz="28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FFFF00"/>
                          </a:solidFill>
                          <a:effectLst/>
                        </a:rPr>
                        <a:t>Ответственные</a:t>
                      </a:r>
                      <a:endParaRPr lang="ru-RU" sz="28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34180078"/>
                  </a:ext>
                </a:extLst>
              </a:tr>
              <a:tr h="46408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Мастер-класс «Народная тряпичная кукла – эффективное средство духовно-нравственного воспитания и обучения дошкольников»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09.09 – 15.09.22г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Музыкальный руководитель, воспитатели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76221993"/>
                  </a:ext>
                </a:extLst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149793">
            <a:off x="4253155" y="3489865"/>
            <a:ext cx="3109630" cy="224994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45713496"/>
      </p:ext>
    </p:extLst>
  </p:cSld>
  <p:clrMapOvr>
    <a:masterClrMapping/>
  </p:clrMapOvr>
  <p:transition spd="slow">
    <p:spli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z="2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68" b="5502"/>
          <a:stretch/>
        </p:blipFill>
        <p:spPr>
          <a:xfrm>
            <a:off x="3862264" y="662887"/>
            <a:ext cx="4886200" cy="550241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524" y="1181848"/>
            <a:ext cx="3744416" cy="446449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slow">
    <p:spli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14290"/>
            <a:ext cx="8229600" cy="1143000"/>
          </a:xfrm>
        </p:spPr>
        <p:txBody>
          <a:bodyPr/>
          <a:lstStyle/>
          <a:p>
            <a:r>
              <a:rPr lang="ru-RU" sz="2400" b="1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»</a:t>
            </a:r>
            <a:endParaRPr lang="ru-RU" sz="2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00" r="-2199" b="11812"/>
          <a:stretch/>
        </p:blipFill>
        <p:spPr>
          <a:xfrm>
            <a:off x="3543918" y="332656"/>
            <a:ext cx="5328592" cy="54006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1824" b="6496"/>
          <a:stretch/>
        </p:blipFill>
        <p:spPr>
          <a:xfrm>
            <a:off x="329726" y="2276872"/>
            <a:ext cx="4170266" cy="408793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spli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z="2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0" b="8433"/>
          <a:stretch/>
        </p:blipFill>
        <p:spPr>
          <a:xfrm>
            <a:off x="752990" y="620688"/>
            <a:ext cx="7638020" cy="547260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>
    <p:spli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30850"/>
          </a:xfrm>
        </p:spPr>
        <p:txBody>
          <a:bodyPr/>
          <a:lstStyle/>
          <a:p>
            <a:r>
              <a:rPr lang="ru-RU" sz="6600" b="1" i="1" smtClean="0">
                <a:solidFill>
                  <a:srgbClr val="FF0000"/>
                </a:solidFill>
                <a:latin typeface="Georgia" pitchFamily="18" charset="0"/>
              </a:rPr>
              <a:t>Спасибо</a:t>
            </a:r>
            <a:br>
              <a:rPr lang="ru-RU" sz="6600" b="1" i="1" smtClean="0">
                <a:solidFill>
                  <a:srgbClr val="FF0000"/>
                </a:solidFill>
                <a:latin typeface="Georgia" pitchFamily="18" charset="0"/>
              </a:rPr>
            </a:br>
            <a:r>
              <a:rPr lang="ru-RU" sz="6600" b="1" i="1" smtClean="0">
                <a:solidFill>
                  <a:srgbClr val="FF0000"/>
                </a:solidFill>
                <a:latin typeface="Georgia" pitchFamily="18" charset="0"/>
              </a:rPr>
              <a:t>за</a:t>
            </a:r>
            <a:br>
              <a:rPr lang="ru-RU" sz="6600" b="1" i="1" smtClean="0">
                <a:solidFill>
                  <a:srgbClr val="FF0000"/>
                </a:solidFill>
                <a:latin typeface="Georgia" pitchFamily="18" charset="0"/>
              </a:rPr>
            </a:br>
            <a:r>
              <a:rPr lang="ru-RU" sz="6600" b="1" i="1" smtClean="0">
                <a:solidFill>
                  <a:srgbClr val="FF0000"/>
                </a:solidFill>
                <a:latin typeface="Georgia" pitchFamily="18" charset="0"/>
              </a:rPr>
              <a:t>внимание !</a:t>
            </a:r>
            <a:r>
              <a:rPr lang="ru-RU" b="1" i="1" smtClean="0">
                <a:solidFill>
                  <a:srgbClr val="FF0000"/>
                </a:solidFill>
                <a:latin typeface="Georgia" pitchFamily="18" charset="0"/>
              </a:rPr>
              <a:t/>
            </a:r>
            <a:br>
              <a:rPr lang="ru-RU" b="1" i="1" smtClean="0">
                <a:solidFill>
                  <a:srgbClr val="FF0000"/>
                </a:solidFill>
                <a:latin typeface="Georgia" pitchFamily="18" charset="0"/>
              </a:rPr>
            </a:br>
            <a:endParaRPr lang="ru-RU" b="1" i="1" smtClean="0">
              <a:solidFill>
                <a:srgbClr val="FF00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1028</TotalTime>
  <Words>55</Words>
  <Application>Microsoft Office PowerPoint</Application>
  <PresentationFormat>Экран (4:3)</PresentationFormat>
  <Paragraphs>15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Georgia</vt:lpstr>
      <vt:lpstr>Times New Roman</vt:lpstr>
      <vt:lpstr>Тема Office</vt:lpstr>
      <vt:lpstr>Дошкольная образовательная автономная некоммерческая организация  «Православный детский сад «Введенский»  Отчёт  о  проделанной  работе  в рамках проекта «Культурное наследие русского народа»</vt:lpstr>
      <vt:lpstr>Мастер-класс «Народная тряпичная кукла – эффективное средство духовно-нравственного воспитания и обучения дошкольников» </vt:lpstr>
      <vt:lpstr>Презентация PowerPoint</vt:lpstr>
      <vt:lpstr>Презентация PowerPoint</vt:lpstr>
      <vt:lpstr>»</vt:lpstr>
      <vt:lpstr>Презентация PowerPoint</vt:lpstr>
      <vt:lpstr>Спасибо за внимание 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Отчёт  о  проделанной  работе  с  детьми 2  младшей  группы  1 за  2013- 2014 у.г. </dc:title>
  <dc:creator>Татьяна</dc:creator>
  <cp:lastModifiedBy>Пользователь</cp:lastModifiedBy>
  <cp:revision>126</cp:revision>
  <dcterms:created xsi:type="dcterms:W3CDTF">2014-05-05T09:58:25Z</dcterms:created>
  <dcterms:modified xsi:type="dcterms:W3CDTF">2022-11-16T14:34:03Z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2330998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